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58" r:id="rId5"/>
    <p:sldId id="261" r:id="rId6"/>
    <p:sldId id="262" r:id="rId7"/>
    <p:sldId id="263" r:id="rId8"/>
    <p:sldId id="264" r:id="rId9"/>
    <p:sldId id="265" r:id="rId10"/>
    <p:sldId id="266" r:id="rId11"/>
    <p:sldId id="267" r:id="rId12"/>
    <p:sldId id="268" r:id="rId13"/>
    <p:sldId id="271" r:id="rId14"/>
    <p:sldId id="27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8" d="100"/>
          <a:sy n="158" d="100"/>
        </p:scale>
        <p:origin x="-183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726040C0-E3A5-6242-9ACE-24B38FB70272}" type="datetimeFigureOut">
              <a:rPr lang="en-US" smtClean="0"/>
              <a:t>30/03/2014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211517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26040C0-E3A5-6242-9ACE-24B38FB70272}" type="datetimeFigureOut">
              <a:rPr lang="en-US" smtClean="0"/>
              <a:t>30/03/2014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2133275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726040C0-E3A5-6242-9ACE-24B38FB70272}" type="datetimeFigureOut">
              <a:rPr lang="en-US" smtClean="0"/>
              <a:t>30/03/2014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4289469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726040C0-E3A5-6242-9ACE-24B38FB70272}" type="datetimeFigureOut">
              <a:rPr lang="en-US" smtClean="0"/>
              <a:t>30/03/2014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33544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726040C0-E3A5-6242-9ACE-24B38FB70272}" type="datetimeFigureOut">
              <a:rPr lang="en-US" smtClean="0"/>
              <a:t>30/03/2014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1774871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726040C0-E3A5-6242-9ACE-24B38FB70272}" type="datetimeFigureOut">
              <a:rPr lang="en-US" smtClean="0"/>
              <a:t>30/03/2014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1574507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6040C0-E3A5-6242-9ACE-24B38FB70272}" type="datetimeFigureOut">
              <a:rPr lang="en-US" smtClean="0"/>
              <a:t>30/03/2014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17879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26040C0-E3A5-6242-9ACE-24B38FB70272}" type="datetimeFigureOut">
              <a:rPr lang="en-US" smtClean="0"/>
              <a:t>30/03/2014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572302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26040C0-E3A5-6242-9ACE-24B38FB70272}" type="datetimeFigureOut">
              <a:rPr lang="en-US" smtClean="0"/>
              <a:t>30/03/2014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514564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26040C0-E3A5-6242-9ACE-24B38FB70272}" type="datetimeFigureOut">
              <a:rPr lang="en-US" smtClean="0"/>
              <a:t>30/03/2014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1005380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726040C0-E3A5-6242-9ACE-24B38FB70272}" type="datetimeFigureOut">
              <a:rPr lang="en-US" smtClean="0"/>
              <a:t>30/03/2014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4A9A-0C6B-0040-BE4B-F5A615654402}" type="slidenum">
              <a:rPr lang="en-US" smtClean="0"/>
              <a:t>‹#›</a:t>
            </a:fld>
            <a:endParaRPr lang="en-US"/>
          </a:p>
        </p:txBody>
      </p:sp>
    </p:spTree>
    <p:extLst>
      <p:ext uri="{BB962C8B-B14F-4D97-AF65-F5344CB8AC3E}">
        <p14:creationId xmlns:p14="http://schemas.microsoft.com/office/powerpoint/2010/main" val="1819805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6040C0-E3A5-6242-9ACE-24B38FB70272}" type="datetimeFigureOut">
              <a:rPr lang="en-US" smtClean="0"/>
              <a:t>30/03/2014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2D4A9A-0C6B-0040-BE4B-F5A615654402}" type="slidenum">
              <a:rPr lang="en-US" smtClean="0"/>
              <a:t>‹#›</a:t>
            </a:fld>
            <a:endParaRPr lang="en-US"/>
          </a:p>
        </p:txBody>
      </p:sp>
    </p:spTree>
    <p:extLst>
      <p:ext uri="{BB962C8B-B14F-4D97-AF65-F5344CB8AC3E}">
        <p14:creationId xmlns:p14="http://schemas.microsoft.com/office/powerpoint/2010/main" val="305307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Medieval Gardens</a:t>
            </a:r>
            <a:endParaRPr lang="en-US" dirty="0"/>
          </a:p>
        </p:txBody>
      </p:sp>
      <p:sp>
        <p:nvSpPr>
          <p:cNvPr id="3" name="Subtitle 2"/>
          <p:cNvSpPr>
            <a:spLocks noGrp="1"/>
          </p:cNvSpPr>
          <p:nvPr>
            <p:ph type="subTitle" idx="1"/>
          </p:nvPr>
        </p:nvSpPr>
        <p:spPr/>
        <p:txBody>
          <a:bodyPr/>
          <a:lstStyle/>
          <a:p>
            <a:r>
              <a:rPr lang="en-US" dirty="0" smtClean="0"/>
              <a:t>Symbolism in the Garden</a:t>
            </a:r>
          </a:p>
          <a:p>
            <a:r>
              <a:rPr lang="en-US" sz="1200" dirty="0" smtClean="0"/>
              <a:t>Both secular and religious which would have been readily interpreted by people of all classes in the medieval period.  The following are examples of plants that were commonly found in gardens of the middle ages.</a:t>
            </a:r>
            <a:endParaRPr lang="en-US" sz="1200" dirty="0"/>
          </a:p>
        </p:txBody>
      </p:sp>
    </p:spTree>
    <p:extLst>
      <p:ext uri="{BB962C8B-B14F-4D97-AF65-F5344CB8AC3E}">
        <p14:creationId xmlns:p14="http://schemas.microsoft.com/office/powerpoint/2010/main" val="328392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4-03-30 at 15.08.45.png"/>
          <p:cNvPicPr>
            <a:picLocks noGrp="1" noChangeAspect="1"/>
          </p:cNvPicPr>
          <p:nvPr>
            <p:ph idx="1"/>
          </p:nvPr>
        </p:nvPicPr>
        <p:blipFill>
          <a:blip r:embed="rId2">
            <a:extLst>
              <a:ext uri="{28A0092B-C50C-407E-A947-70E740481C1C}">
                <a14:useLocalDpi xmlns:a14="http://schemas.microsoft.com/office/drawing/2010/main" val="0"/>
              </a:ext>
            </a:extLst>
          </a:blip>
          <a:srcRect l="-20960" r="-20960"/>
          <a:stretch>
            <a:fillRect/>
          </a:stretch>
        </p:blipFill>
        <p:spPr>
          <a:xfrm>
            <a:off x="1430728" y="233363"/>
            <a:ext cx="7587860" cy="6389687"/>
          </a:xfrm>
        </p:spPr>
      </p:pic>
      <p:sp>
        <p:nvSpPr>
          <p:cNvPr id="6" name="TextBox 5"/>
          <p:cNvSpPr txBox="1"/>
          <p:nvPr/>
        </p:nvSpPr>
        <p:spPr>
          <a:xfrm>
            <a:off x="7523379" y="5931678"/>
            <a:ext cx="1422690" cy="830997"/>
          </a:xfrm>
          <a:prstGeom prst="rect">
            <a:avLst/>
          </a:prstGeom>
          <a:noFill/>
        </p:spPr>
        <p:txBody>
          <a:bodyPr wrap="square" rtlCol="0">
            <a:spAutoFit/>
          </a:bodyPr>
          <a:lstStyle/>
          <a:p>
            <a:pPr lvl="1"/>
            <a:r>
              <a:rPr lang="en-US" sz="1200" dirty="0" smtClean="0"/>
              <a:t>or the blood of the martyrs</a:t>
            </a:r>
          </a:p>
          <a:p>
            <a:pPr lvl="1"/>
            <a:endParaRPr lang="en-US" sz="1200" dirty="0"/>
          </a:p>
        </p:txBody>
      </p:sp>
    </p:spTree>
    <p:extLst>
      <p:ext uri="{BB962C8B-B14F-4D97-AF65-F5344CB8AC3E}">
        <p14:creationId xmlns:p14="http://schemas.microsoft.com/office/powerpoint/2010/main" val="1209224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4-03-30 at 15.09.01.png"/>
          <p:cNvPicPr>
            <a:picLocks noGrp="1" noChangeAspect="1"/>
          </p:cNvPicPr>
          <p:nvPr>
            <p:ph idx="1"/>
          </p:nvPr>
        </p:nvPicPr>
        <p:blipFill>
          <a:blip r:embed="rId2">
            <a:extLst>
              <a:ext uri="{28A0092B-C50C-407E-A947-70E740481C1C}">
                <a14:useLocalDpi xmlns:a14="http://schemas.microsoft.com/office/drawing/2010/main" val="0"/>
              </a:ext>
            </a:extLst>
          </a:blip>
          <a:srcRect l="-42506" r="-42506"/>
          <a:stretch>
            <a:fillRect/>
          </a:stretch>
        </p:blipFill>
        <p:spPr>
          <a:xfrm>
            <a:off x="346075" y="201613"/>
            <a:ext cx="8340725" cy="5924550"/>
          </a:xfrm>
        </p:spPr>
      </p:pic>
    </p:spTree>
    <p:extLst>
      <p:ext uri="{BB962C8B-B14F-4D97-AF65-F5344CB8AC3E}">
        <p14:creationId xmlns:p14="http://schemas.microsoft.com/office/powerpoint/2010/main" val="1599399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4-03-30 at 15.11.50.png"/>
          <p:cNvPicPr>
            <a:picLocks noGrp="1" noChangeAspect="1"/>
          </p:cNvPicPr>
          <p:nvPr>
            <p:ph idx="1"/>
          </p:nvPr>
        </p:nvPicPr>
        <p:blipFill>
          <a:blip r:embed="rId2">
            <a:extLst>
              <a:ext uri="{28A0092B-C50C-407E-A947-70E740481C1C}">
                <a14:useLocalDpi xmlns:a14="http://schemas.microsoft.com/office/drawing/2010/main" val="0"/>
              </a:ext>
            </a:extLst>
          </a:blip>
          <a:srcRect l="-66774" r="-66774"/>
          <a:stretch>
            <a:fillRect/>
          </a:stretch>
        </p:blipFill>
        <p:spPr>
          <a:xfrm>
            <a:off x="377825" y="209550"/>
            <a:ext cx="8308975" cy="5916613"/>
          </a:xfrm>
        </p:spPr>
      </p:pic>
    </p:spTree>
    <p:extLst>
      <p:ext uri="{BB962C8B-B14F-4D97-AF65-F5344CB8AC3E}">
        <p14:creationId xmlns:p14="http://schemas.microsoft.com/office/powerpoint/2010/main" val="3943178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4-03-30 at 15.11.35.png"/>
          <p:cNvPicPr>
            <a:picLocks noGrp="1" noChangeAspect="1"/>
          </p:cNvPicPr>
          <p:nvPr>
            <p:ph idx="1"/>
          </p:nvPr>
        </p:nvPicPr>
        <p:blipFill>
          <a:blip r:embed="rId2">
            <a:extLst>
              <a:ext uri="{28A0092B-C50C-407E-A947-70E740481C1C}">
                <a14:useLocalDpi xmlns:a14="http://schemas.microsoft.com/office/drawing/2010/main" val="0"/>
              </a:ext>
            </a:extLst>
          </a:blip>
          <a:srcRect l="-61286" r="-61286"/>
          <a:stretch>
            <a:fillRect/>
          </a:stretch>
        </p:blipFill>
        <p:spPr>
          <a:xfrm>
            <a:off x="377825" y="209550"/>
            <a:ext cx="8308975" cy="5916613"/>
          </a:xfrm>
        </p:spPr>
      </p:pic>
    </p:spTree>
    <p:extLst>
      <p:ext uri="{BB962C8B-B14F-4D97-AF65-F5344CB8AC3E}">
        <p14:creationId xmlns:p14="http://schemas.microsoft.com/office/powerpoint/2010/main" val="1726458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4-03-30 at 15.11.22.png"/>
          <p:cNvPicPr>
            <a:picLocks noGrp="1" noChangeAspect="1"/>
          </p:cNvPicPr>
          <p:nvPr>
            <p:ph idx="1"/>
          </p:nvPr>
        </p:nvPicPr>
        <p:blipFill>
          <a:blip r:embed="rId2">
            <a:extLst>
              <a:ext uri="{28A0092B-C50C-407E-A947-70E740481C1C}">
                <a14:useLocalDpi xmlns:a14="http://schemas.microsoft.com/office/drawing/2010/main" val="0"/>
              </a:ext>
            </a:extLst>
          </a:blip>
          <a:srcRect l="-77104" r="-77104"/>
          <a:stretch>
            <a:fillRect/>
          </a:stretch>
        </p:blipFill>
        <p:spPr>
          <a:xfrm>
            <a:off x="377825" y="209550"/>
            <a:ext cx="8308975" cy="5916613"/>
          </a:xfrm>
        </p:spPr>
      </p:pic>
    </p:spTree>
    <p:extLst>
      <p:ext uri="{BB962C8B-B14F-4D97-AF65-F5344CB8AC3E}">
        <p14:creationId xmlns:p14="http://schemas.microsoft.com/office/powerpoint/2010/main" val="3104363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4-03-30 at 15.11.09.png"/>
          <p:cNvPicPr>
            <a:picLocks noGrp="1" noChangeAspect="1"/>
          </p:cNvPicPr>
          <p:nvPr>
            <p:ph idx="1"/>
          </p:nvPr>
        </p:nvPicPr>
        <p:blipFill>
          <a:blip r:embed="rId2">
            <a:extLst>
              <a:ext uri="{28A0092B-C50C-407E-A947-70E740481C1C}">
                <a14:useLocalDpi xmlns:a14="http://schemas.microsoft.com/office/drawing/2010/main" val="0"/>
              </a:ext>
            </a:extLst>
          </a:blip>
          <a:srcRect l="-45437" r="-45437"/>
          <a:stretch>
            <a:fillRect/>
          </a:stretch>
        </p:blipFill>
        <p:spPr>
          <a:xfrm>
            <a:off x="377825" y="209550"/>
            <a:ext cx="8308975" cy="5916613"/>
          </a:xfrm>
        </p:spPr>
      </p:pic>
    </p:spTree>
    <p:extLst>
      <p:ext uri="{BB962C8B-B14F-4D97-AF65-F5344CB8AC3E}">
        <p14:creationId xmlns:p14="http://schemas.microsoft.com/office/powerpoint/2010/main" val="840680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4-03-30 at 15.10.48.png"/>
          <p:cNvPicPr>
            <a:picLocks noGrp="1" noChangeAspect="1"/>
          </p:cNvPicPr>
          <p:nvPr>
            <p:ph idx="1"/>
          </p:nvPr>
        </p:nvPicPr>
        <p:blipFill>
          <a:blip r:embed="rId2">
            <a:extLst>
              <a:ext uri="{28A0092B-C50C-407E-A947-70E740481C1C}">
                <a14:useLocalDpi xmlns:a14="http://schemas.microsoft.com/office/drawing/2010/main" val="0"/>
              </a:ext>
            </a:extLst>
          </a:blip>
          <a:srcRect l="-65137" r="-65137"/>
          <a:stretch>
            <a:fillRect/>
          </a:stretch>
        </p:blipFill>
        <p:spPr>
          <a:xfrm>
            <a:off x="377825" y="209550"/>
            <a:ext cx="8308975" cy="5916613"/>
          </a:xfrm>
        </p:spPr>
      </p:pic>
    </p:spTree>
    <p:extLst>
      <p:ext uri="{BB962C8B-B14F-4D97-AF65-F5344CB8AC3E}">
        <p14:creationId xmlns:p14="http://schemas.microsoft.com/office/powerpoint/2010/main" val="866551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4-03-30 at 15.09.53.png"/>
          <p:cNvPicPr>
            <a:picLocks noGrp="1" noChangeAspect="1"/>
          </p:cNvPicPr>
          <p:nvPr>
            <p:ph idx="1"/>
          </p:nvPr>
        </p:nvPicPr>
        <p:blipFill>
          <a:blip r:embed="rId2">
            <a:extLst>
              <a:ext uri="{28A0092B-C50C-407E-A947-70E740481C1C}">
                <a14:useLocalDpi xmlns:a14="http://schemas.microsoft.com/office/drawing/2010/main" val="0"/>
              </a:ext>
            </a:extLst>
          </a:blip>
          <a:srcRect l="-13231" r="-13231"/>
          <a:stretch>
            <a:fillRect/>
          </a:stretch>
        </p:blipFill>
        <p:spPr>
          <a:xfrm>
            <a:off x="328613" y="201613"/>
            <a:ext cx="8229600" cy="6421437"/>
          </a:xfrm>
        </p:spPr>
      </p:pic>
    </p:spTree>
    <p:extLst>
      <p:ext uri="{BB962C8B-B14F-4D97-AF65-F5344CB8AC3E}">
        <p14:creationId xmlns:p14="http://schemas.microsoft.com/office/powerpoint/2010/main" val="491776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4-03-30 at 15.09.34.png"/>
          <p:cNvPicPr>
            <a:picLocks noGrp="1" noChangeAspect="1"/>
          </p:cNvPicPr>
          <p:nvPr>
            <p:ph idx="1"/>
          </p:nvPr>
        </p:nvPicPr>
        <p:blipFill>
          <a:blip r:embed="rId2">
            <a:extLst>
              <a:ext uri="{28A0092B-C50C-407E-A947-70E740481C1C}">
                <a14:useLocalDpi xmlns:a14="http://schemas.microsoft.com/office/drawing/2010/main" val="0"/>
              </a:ext>
            </a:extLst>
          </a:blip>
          <a:srcRect l="-31467" r="-31467"/>
          <a:stretch>
            <a:fillRect/>
          </a:stretch>
        </p:blipFill>
        <p:spPr>
          <a:xfrm>
            <a:off x="328613" y="201613"/>
            <a:ext cx="8229600" cy="6421437"/>
          </a:xfrm>
        </p:spPr>
      </p:pic>
    </p:spTree>
    <p:extLst>
      <p:ext uri="{BB962C8B-B14F-4D97-AF65-F5344CB8AC3E}">
        <p14:creationId xmlns:p14="http://schemas.microsoft.com/office/powerpoint/2010/main" val="1893674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4-03-30 at 15.10.30.png"/>
          <p:cNvPicPr>
            <a:picLocks noGrp="1" noChangeAspect="1"/>
          </p:cNvPicPr>
          <p:nvPr>
            <p:ph idx="1"/>
          </p:nvPr>
        </p:nvPicPr>
        <p:blipFill>
          <a:blip r:embed="rId2">
            <a:extLst>
              <a:ext uri="{28A0092B-C50C-407E-A947-70E740481C1C}">
                <a14:useLocalDpi xmlns:a14="http://schemas.microsoft.com/office/drawing/2010/main" val="0"/>
              </a:ext>
            </a:extLst>
          </a:blip>
          <a:srcRect l="-13329" r="-13329"/>
          <a:stretch>
            <a:fillRect/>
          </a:stretch>
        </p:blipFill>
        <p:spPr>
          <a:xfrm>
            <a:off x="328613" y="201613"/>
            <a:ext cx="8229600" cy="6421437"/>
          </a:xfrm>
        </p:spPr>
      </p:pic>
    </p:spTree>
    <p:extLst>
      <p:ext uri="{BB962C8B-B14F-4D97-AF65-F5344CB8AC3E}">
        <p14:creationId xmlns:p14="http://schemas.microsoft.com/office/powerpoint/2010/main" val="3294556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4-03-30 at 15.10.07.png"/>
          <p:cNvPicPr>
            <a:picLocks noGrp="1" noChangeAspect="1"/>
          </p:cNvPicPr>
          <p:nvPr>
            <p:ph idx="1"/>
          </p:nvPr>
        </p:nvPicPr>
        <p:blipFill>
          <a:blip r:embed="rId2">
            <a:extLst>
              <a:ext uri="{28A0092B-C50C-407E-A947-70E740481C1C}">
                <a14:useLocalDpi xmlns:a14="http://schemas.microsoft.com/office/drawing/2010/main" val="0"/>
              </a:ext>
            </a:extLst>
          </a:blip>
          <a:srcRect l="-29964" r="-29964"/>
          <a:stretch>
            <a:fillRect/>
          </a:stretch>
        </p:blipFill>
        <p:spPr>
          <a:xfrm>
            <a:off x="328613" y="201613"/>
            <a:ext cx="8229600" cy="6421437"/>
          </a:xfrm>
        </p:spPr>
      </p:pic>
    </p:spTree>
    <p:extLst>
      <p:ext uri="{BB962C8B-B14F-4D97-AF65-F5344CB8AC3E}">
        <p14:creationId xmlns:p14="http://schemas.microsoft.com/office/powerpoint/2010/main" val="4077626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Screen Shot 2014-03-30 at 15.12.06.png"/>
          <p:cNvPicPr>
            <a:picLocks noGrp="1" noChangeAspect="1"/>
          </p:cNvPicPr>
          <p:nvPr>
            <p:ph idx="1"/>
          </p:nvPr>
        </p:nvPicPr>
        <p:blipFill>
          <a:blip r:embed="rId2">
            <a:extLst>
              <a:ext uri="{28A0092B-C50C-407E-A947-70E740481C1C}">
                <a14:useLocalDpi xmlns:a14="http://schemas.microsoft.com/office/drawing/2010/main" val="0"/>
              </a:ext>
            </a:extLst>
          </a:blip>
          <a:srcRect l="-40174" r="-40174"/>
          <a:stretch>
            <a:fillRect/>
          </a:stretch>
        </p:blipFill>
        <p:spPr>
          <a:xfrm>
            <a:off x="328613" y="201613"/>
            <a:ext cx="8229600" cy="6421437"/>
          </a:xfrm>
        </p:spPr>
      </p:pic>
    </p:spTree>
    <p:extLst>
      <p:ext uri="{BB962C8B-B14F-4D97-AF65-F5344CB8AC3E}">
        <p14:creationId xmlns:p14="http://schemas.microsoft.com/office/powerpoint/2010/main" val="3406356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4-03-30 at 15.12.22.png"/>
          <p:cNvPicPr>
            <a:picLocks noGrp="1" noChangeAspect="1"/>
          </p:cNvPicPr>
          <p:nvPr>
            <p:ph idx="1"/>
          </p:nvPr>
        </p:nvPicPr>
        <p:blipFill>
          <a:blip r:embed="rId2">
            <a:extLst>
              <a:ext uri="{28A0092B-C50C-407E-A947-70E740481C1C}">
                <a14:useLocalDpi xmlns:a14="http://schemas.microsoft.com/office/drawing/2010/main" val="0"/>
              </a:ext>
            </a:extLst>
          </a:blip>
          <a:srcRect l="-44622" r="-44622"/>
          <a:stretch>
            <a:fillRect/>
          </a:stretch>
        </p:blipFill>
        <p:spPr>
          <a:xfrm>
            <a:off x="304800" y="282575"/>
            <a:ext cx="8229600" cy="6324600"/>
          </a:xfrm>
        </p:spPr>
      </p:pic>
    </p:spTree>
    <p:extLst>
      <p:ext uri="{BB962C8B-B14F-4D97-AF65-F5344CB8AC3E}">
        <p14:creationId xmlns:p14="http://schemas.microsoft.com/office/powerpoint/2010/main" val="4046195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TotalTime>
  <Words>49</Words>
  <Application>Microsoft Macintosh PowerPoint</Application>
  <PresentationFormat>On-screen Show (4:3)</PresentationFormat>
  <Paragraphs>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Medieval Gardens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Apple</dc:creator>
  <cp:lastModifiedBy>Apple</cp:lastModifiedBy>
  <cp:revision>4</cp:revision>
  <dcterms:created xsi:type="dcterms:W3CDTF">2014-03-30T14:13:46Z</dcterms:created>
  <dcterms:modified xsi:type="dcterms:W3CDTF">2014-03-30T14:48:48Z</dcterms:modified>
</cp:coreProperties>
</file>